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2"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72"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DDBAE-6F1D-7AB9-8FE0-741EA45C76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2B14DD-BD6C-1632-5948-2F9C42D31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4044BE-419E-EAE4-D5E6-55682D1A65F6}"/>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6BBEA144-CF94-FFA3-39F1-FBE536F552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4C28B0-8AFF-CCB4-5B90-C715C9455EE4}"/>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404057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C50E-DF9C-94BB-B0EE-B11ED0487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3A4830-0DCD-5C69-1D20-0B6A08E1D7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42334-E51D-B351-F2C1-42853122E670}"/>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BE8B6079-22EE-0CE6-9759-F5A7D979E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13ED6-FAD2-509C-0B8B-F3D0A49D08CC}"/>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3402742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2900E3-EE3C-87A9-2A83-93DD6FF1A3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AE6E6C-628F-CD6F-6B6B-297511C5B9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B9979-F271-C451-70FC-62F0216A67B8}"/>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DA8FB30D-6215-1EFE-412A-07EF7FBA4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B1307-D592-4125-6020-68AA51A245F8}"/>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80006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0A366-AF14-BFC9-5A47-78CF63FF8D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B1456F-5C54-F657-362B-A208C78F7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8E5BB1-DD6F-7F0D-D1DC-3398349EE37E}"/>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DAF5A4DF-9287-79EC-A4F7-173158DE3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AA7D2-E128-19D8-6A5A-BDD72920F674}"/>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2385548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040C-E728-7659-5FD6-581DFD918E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C1DD2E-4730-93B9-74F4-A0B631DE56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B4B8EF-7C2D-590C-8512-4EC5B2D590AC}"/>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15D8915F-E05A-E5DC-6B6B-E21CE7AB6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4C770-25BA-F3B0-1118-5E2D1E92539B}"/>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1429585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B024-320E-BDDE-18C2-18301DFAB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A78FA-D969-5ABF-BB03-BAA117EAC2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93CB78-76C7-585E-260D-068C333E28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4DB089-17CB-F200-E0D0-5E2CE12406A6}"/>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6" name="Footer Placeholder 5">
            <a:extLst>
              <a:ext uri="{FF2B5EF4-FFF2-40B4-BE49-F238E27FC236}">
                <a16:creationId xmlns:a16="http://schemas.microsoft.com/office/drawing/2014/main" id="{DFD4FF8C-A2C3-9D27-8D90-E89D89F79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71583-2151-420E-5EFA-7854D57BDD5E}"/>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325449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6B22E-92A8-5A99-634D-0DFF40A93D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044646-FB03-BC56-143F-C518E3C770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C675FA-C9DA-E871-6B0D-8A9FAE7F56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578A35-BDF8-AC3F-96FA-C1F3902A91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CBFE1E-6E45-D0CD-EB47-22650B34C1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4322A6-70B2-483F-B51E-D34DD9D9FDAD}"/>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8" name="Footer Placeholder 7">
            <a:extLst>
              <a:ext uri="{FF2B5EF4-FFF2-40B4-BE49-F238E27FC236}">
                <a16:creationId xmlns:a16="http://schemas.microsoft.com/office/drawing/2014/main" id="{83A83DA9-C396-099A-FF42-2493EDACA2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DBF162-D262-D917-D776-3D3E24C8A966}"/>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3124710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3C168-4349-53DC-A381-29CCBE1A5A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0A926-E612-172D-7F3C-1E0BF77CD477}"/>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4" name="Footer Placeholder 3">
            <a:extLst>
              <a:ext uri="{FF2B5EF4-FFF2-40B4-BE49-F238E27FC236}">
                <a16:creationId xmlns:a16="http://schemas.microsoft.com/office/drawing/2014/main" id="{A08F61DC-3F6A-93BD-F320-56CDE5960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F9EBE2-D553-AC1E-B4BF-D895BA47E6C0}"/>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1214860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0AB85-6B0D-6CD6-182B-1C82C2C6E289}"/>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3" name="Footer Placeholder 2">
            <a:extLst>
              <a:ext uri="{FF2B5EF4-FFF2-40B4-BE49-F238E27FC236}">
                <a16:creationId xmlns:a16="http://schemas.microsoft.com/office/drawing/2014/main" id="{62CD9C69-CF24-5971-2060-6835E1A852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8FDB03-AF04-4D37-90D2-9655F0C4E722}"/>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2572108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6CEA-2627-20CF-CAA7-1042E2205B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0E083A-BF10-4D2C-36A8-4D33E29D17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124644-3AE2-574E-BDA0-4D642C132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4237F-1DD7-0708-67EB-91C13913330E}"/>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6" name="Footer Placeholder 5">
            <a:extLst>
              <a:ext uri="{FF2B5EF4-FFF2-40B4-BE49-F238E27FC236}">
                <a16:creationId xmlns:a16="http://schemas.microsoft.com/office/drawing/2014/main" id="{1B8F025A-C5D3-0CED-AF29-03F18CE07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3B368-12B3-C6DA-61F8-AB1A64CDE78F}"/>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44803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BD946-AF2A-4E63-9367-55698C041D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29CB9E-3F9B-A552-9AC3-3283D00DCF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DD713E-783E-5609-2282-FBF67CB48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6B23-02E0-18DD-97F2-ECBF55079045}"/>
              </a:ext>
            </a:extLst>
          </p:cNvPr>
          <p:cNvSpPr>
            <a:spLocks noGrp="1"/>
          </p:cNvSpPr>
          <p:nvPr>
            <p:ph type="dt" sz="half" idx="10"/>
          </p:nvPr>
        </p:nvSpPr>
        <p:spPr/>
        <p:txBody>
          <a:bodyPr/>
          <a:lstStyle/>
          <a:p>
            <a:fld id="{12CF20D3-5EF9-FB46-B37A-C1C66F535EE6}" type="datetimeFigureOut">
              <a:rPr lang="en-US" smtClean="0"/>
              <a:t>10/1/2024</a:t>
            </a:fld>
            <a:endParaRPr lang="en-US"/>
          </a:p>
        </p:txBody>
      </p:sp>
      <p:sp>
        <p:nvSpPr>
          <p:cNvPr id="6" name="Footer Placeholder 5">
            <a:extLst>
              <a:ext uri="{FF2B5EF4-FFF2-40B4-BE49-F238E27FC236}">
                <a16:creationId xmlns:a16="http://schemas.microsoft.com/office/drawing/2014/main" id="{EBD2D6A8-7D73-79B2-3BA7-8BCAFF60E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A233B-E9F3-332B-D431-F0610636AE4C}"/>
              </a:ext>
            </a:extLst>
          </p:cNvPr>
          <p:cNvSpPr>
            <a:spLocks noGrp="1"/>
          </p:cNvSpPr>
          <p:nvPr>
            <p:ph type="sldNum" sz="quarter" idx="12"/>
          </p:nvPr>
        </p:nvSpPr>
        <p:spPr/>
        <p:txBody>
          <a:bodyPr/>
          <a:lstStyle/>
          <a:p>
            <a:fld id="{4258EC73-9FC4-3C4C-902F-5B78224CC44A}" type="slidenum">
              <a:rPr lang="en-US" smtClean="0"/>
              <a:t>‹#›</a:t>
            </a:fld>
            <a:endParaRPr lang="en-US"/>
          </a:p>
        </p:txBody>
      </p:sp>
    </p:spTree>
    <p:extLst>
      <p:ext uri="{BB962C8B-B14F-4D97-AF65-F5344CB8AC3E}">
        <p14:creationId xmlns:p14="http://schemas.microsoft.com/office/powerpoint/2010/main" val="125886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122BD-A1C2-C780-D419-890443C8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FFB7B-1DA3-C1DF-74E9-C4BC7C840A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04B4E-C62D-9661-3BDC-578B675BF5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CF20D3-5EF9-FB46-B37A-C1C66F535EE6}" type="datetimeFigureOut">
              <a:rPr lang="en-US" smtClean="0"/>
              <a:t>10/1/2024</a:t>
            </a:fld>
            <a:endParaRPr lang="en-US"/>
          </a:p>
        </p:txBody>
      </p:sp>
      <p:sp>
        <p:nvSpPr>
          <p:cNvPr id="5" name="Footer Placeholder 4">
            <a:extLst>
              <a:ext uri="{FF2B5EF4-FFF2-40B4-BE49-F238E27FC236}">
                <a16:creationId xmlns:a16="http://schemas.microsoft.com/office/drawing/2014/main" id="{6DF54506-A0D7-50C0-4854-1E50632E7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7CE2F7E-5226-8D81-2502-74C2E0E17C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58EC73-9FC4-3C4C-902F-5B78224CC44A}" type="slidenum">
              <a:rPr lang="en-US" smtClean="0"/>
              <a:t>‹#›</a:t>
            </a:fld>
            <a:endParaRPr lang="en-US"/>
          </a:p>
        </p:txBody>
      </p:sp>
    </p:spTree>
    <p:extLst>
      <p:ext uri="{BB962C8B-B14F-4D97-AF65-F5344CB8AC3E}">
        <p14:creationId xmlns:p14="http://schemas.microsoft.com/office/powerpoint/2010/main" val="1670711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C790E58-5FFD-DE06-700C-51975417B313}"/>
              </a:ext>
            </a:extLst>
          </p:cNvPr>
          <p:cNvSpPr>
            <a:spLocks noGrp="1"/>
          </p:cNvSpPr>
          <p:nvPr>
            <p:ph type="title"/>
          </p:nvPr>
        </p:nvSpPr>
        <p:spPr>
          <a:xfrm>
            <a:off x="838200" y="0"/>
            <a:ext cx="10515600" cy="1325563"/>
          </a:xfrm>
        </p:spPr>
        <p:txBody>
          <a:bodyPr>
            <a:normAutofit/>
          </a:bodyPr>
          <a:lstStyle/>
          <a:p>
            <a:r>
              <a:rPr lang="en-US" sz="2000" dirty="0"/>
              <a:t>Detection for 1 fish on Point Peter Line – </a:t>
            </a:r>
            <a:r>
              <a:rPr lang="en-US" sz="2000" dirty="0" err="1"/>
              <a:t>Blackdots</a:t>
            </a:r>
            <a:r>
              <a:rPr lang="en-US" sz="2000" dirty="0"/>
              <a:t> represent receivers –  green dots are where the fish could be – it had a depth of 19.41 m – the fish’s location is based on an equally spaced grid but could be randomly sampled</a:t>
            </a:r>
          </a:p>
        </p:txBody>
      </p:sp>
      <p:pic>
        <p:nvPicPr>
          <p:cNvPr id="9" name="Picture 8" descr="A chart with green dots&#10;&#10;Description automatically generated">
            <a:extLst>
              <a:ext uri="{FF2B5EF4-FFF2-40B4-BE49-F238E27FC236}">
                <a16:creationId xmlns:a16="http://schemas.microsoft.com/office/drawing/2014/main" id="{16A7AFC1-8869-47F7-BE50-4E75815A1456}"/>
              </a:ext>
            </a:extLst>
          </p:cNvPr>
          <p:cNvPicPr>
            <a:picLocks noChangeAspect="1"/>
          </p:cNvPicPr>
          <p:nvPr/>
        </p:nvPicPr>
        <p:blipFill>
          <a:blip r:embed="rId2"/>
          <a:stretch>
            <a:fillRect/>
          </a:stretch>
        </p:blipFill>
        <p:spPr>
          <a:xfrm>
            <a:off x="3991970" y="898028"/>
            <a:ext cx="5959972" cy="5959972"/>
          </a:xfrm>
          <a:prstGeom prst="rect">
            <a:avLst/>
          </a:prstGeom>
        </p:spPr>
      </p:pic>
    </p:spTree>
    <p:extLst>
      <p:ext uri="{BB962C8B-B14F-4D97-AF65-F5344CB8AC3E}">
        <p14:creationId xmlns:p14="http://schemas.microsoft.com/office/powerpoint/2010/main" val="17905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colors&#10;&#10;Description automatically generated">
            <a:extLst>
              <a:ext uri="{FF2B5EF4-FFF2-40B4-BE49-F238E27FC236}">
                <a16:creationId xmlns:a16="http://schemas.microsoft.com/office/drawing/2014/main" id="{778B1FC5-BD75-EE9A-8DDF-82C9D21C25C1}"/>
              </a:ext>
            </a:extLst>
          </p:cNvPr>
          <p:cNvPicPr>
            <a:picLocks noChangeAspect="1"/>
          </p:cNvPicPr>
          <p:nvPr/>
        </p:nvPicPr>
        <p:blipFill>
          <a:blip r:embed="rId2"/>
          <a:stretch>
            <a:fillRect/>
          </a:stretch>
        </p:blipFill>
        <p:spPr>
          <a:xfrm>
            <a:off x="2743200" y="170254"/>
            <a:ext cx="6705600" cy="6705600"/>
          </a:xfrm>
          <a:prstGeom prst="rect">
            <a:avLst/>
          </a:prstGeom>
        </p:spPr>
      </p:pic>
      <p:sp>
        <p:nvSpPr>
          <p:cNvPr id="5" name="Title 4">
            <a:extLst>
              <a:ext uri="{FF2B5EF4-FFF2-40B4-BE49-F238E27FC236}">
                <a16:creationId xmlns:a16="http://schemas.microsoft.com/office/drawing/2014/main" id="{51522C03-28D4-9A07-1BB5-E5F96C0576BE}"/>
              </a:ext>
            </a:extLst>
          </p:cNvPr>
          <p:cNvSpPr>
            <a:spLocks noGrp="1"/>
          </p:cNvSpPr>
          <p:nvPr>
            <p:ph type="title"/>
          </p:nvPr>
        </p:nvSpPr>
        <p:spPr>
          <a:xfrm>
            <a:off x="2743200" y="-492528"/>
            <a:ext cx="10515600" cy="1325563"/>
          </a:xfrm>
        </p:spPr>
        <p:txBody>
          <a:bodyPr>
            <a:normAutofit/>
          </a:bodyPr>
          <a:lstStyle/>
          <a:p>
            <a:r>
              <a:rPr lang="en-US" sz="2000" dirty="0"/>
              <a:t>Bathymetry of the lake given the potential location of the fish. </a:t>
            </a:r>
          </a:p>
        </p:txBody>
      </p:sp>
    </p:spTree>
    <p:extLst>
      <p:ext uri="{BB962C8B-B14F-4D97-AF65-F5344CB8AC3E}">
        <p14:creationId xmlns:p14="http://schemas.microsoft.com/office/powerpoint/2010/main" val="244187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of different colors&#10;&#10;Description automatically generated">
            <a:extLst>
              <a:ext uri="{FF2B5EF4-FFF2-40B4-BE49-F238E27FC236}">
                <a16:creationId xmlns:a16="http://schemas.microsoft.com/office/drawing/2014/main" id="{778B1FC5-BD75-EE9A-8DDF-82C9D21C25C1}"/>
              </a:ext>
            </a:extLst>
          </p:cNvPr>
          <p:cNvPicPr>
            <a:picLocks noChangeAspect="1"/>
          </p:cNvPicPr>
          <p:nvPr/>
        </p:nvPicPr>
        <p:blipFill>
          <a:blip r:embed="rId2"/>
          <a:stretch>
            <a:fillRect/>
          </a:stretch>
        </p:blipFill>
        <p:spPr>
          <a:xfrm>
            <a:off x="2743200" y="170254"/>
            <a:ext cx="6705600" cy="6705600"/>
          </a:xfrm>
          <a:prstGeom prst="rect">
            <a:avLst/>
          </a:prstGeom>
        </p:spPr>
      </p:pic>
      <p:sp>
        <p:nvSpPr>
          <p:cNvPr id="5" name="Title 4">
            <a:extLst>
              <a:ext uri="{FF2B5EF4-FFF2-40B4-BE49-F238E27FC236}">
                <a16:creationId xmlns:a16="http://schemas.microsoft.com/office/drawing/2014/main" id="{51522C03-28D4-9A07-1BB5-E5F96C0576BE}"/>
              </a:ext>
            </a:extLst>
          </p:cNvPr>
          <p:cNvSpPr>
            <a:spLocks noGrp="1"/>
          </p:cNvSpPr>
          <p:nvPr>
            <p:ph type="title"/>
          </p:nvPr>
        </p:nvSpPr>
        <p:spPr>
          <a:xfrm>
            <a:off x="2743200" y="-492528"/>
            <a:ext cx="10515600" cy="1325563"/>
          </a:xfrm>
        </p:spPr>
        <p:txBody>
          <a:bodyPr>
            <a:normAutofit/>
          </a:bodyPr>
          <a:lstStyle/>
          <a:p>
            <a:r>
              <a:rPr lang="en-US" sz="2000" dirty="0"/>
              <a:t>Bathymetry of the lake given the potential location of the fish. </a:t>
            </a:r>
          </a:p>
        </p:txBody>
      </p:sp>
      <p:sp>
        <p:nvSpPr>
          <p:cNvPr id="3" name="Oval 2">
            <a:extLst>
              <a:ext uri="{FF2B5EF4-FFF2-40B4-BE49-F238E27FC236}">
                <a16:creationId xmlns:a16="http://schemas.microsoft.com/office/drawing/2014/main" id="{AC48941A-F146-BE7A-6404-D616F000DE4E}"/>
              </a:ext>
            </a:extLst>
          </p:cNvPr>
          <p:cNvSpPr/>
          <p:nvPr/>
        </p:nvSpPr>
        <p:spPr>
          <a:xfrm>
            <a:off x="4225770" y="1083074"/>
            <a:ext cx="3426781" cy="342678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5927C50E-771E-64BD-D0BF-742332B5A4F9}"/>
              </a:ext>
            </a:extLst>
          </p:cNvPr>
          <p:cNvSpPr/>
          <p:nvPr/>
        </p:nvSpPr>
        <p:spPr>
          <a:xfrm>
            <a:off x="4731279" y="1136342"/>
            <a:ext cx="2903806" cy="1811044"/>
          </a:xfrm>
          <a:custGeom>
            <a:avLst/>
            <a:gdLst>
              <a:gd name="connsiteX0" fmla="*/ 519 w 2903806"/>
              <a:gd name="connsiteY0" fmla="*/ 461639 h 1811044"/>
              <a:gd name="connsiteX1" fmla="*/ 89296 w 2903806"/>
              <a:gd name="connsiteY1" fmla="*/ 452761 h 1811044"/>
              <a:gd name="connsiteX2" fmla="*/ 133684 w 2903806"/>
              <a:gd name="connsiteY2" fmla="*/ 461639 h 1811044"/>
              <a:gd name="connsiteX3" fmla="*/ 142562 w 2903806"/>
              <a:gd name="connsiteY3" fmla="*/ 488272 h 1811044"/>
              <a:gd name="connsiteX4" fmla="*/ 160317 w 2903806"/>
              <a:gd name="connsiteY4" fmla="*/ 514905 h 1811044"/>
              <a:gd name="connsiteX5" fmla="*/ 195828 w 2903806"/>
              <a:gd name="connsiteY5" fmla="*/ 594804 h 1811044"/>
              <a:gd name="connsiteX6" fmla="*/ 222461 w 2903806"/>
              <a:gd name="connsiteY6" fmla="*/ 648070 h 1811044"/>
              <a:gd name="connsiteX7" fmla="*/ 231338 w 2903806"/>
              <a:gd name="connsiteY7" fmla="*/ 674703 h 1811044"/>
              <a:gd name="connsiteX8" fmla="*/ 249094 w 2903806"/>
              <a:gd name="connsiteY8" fmla="*/ 710213 h 1811044"/>
              <a:gd name="connsiteX9" fmla="*/ 266849 w 2903806"/>
              <a:gd name="connsiteY9" fmla="*/ 781235 h 1811044"/>
              <a:gd name="connsiteX10" fmla="*/ 275727 w 2903806"/>
              <a:gd name="connsiteY10" fmla="*/ 807868 h 1811044"/>
              <a:gd name="connsiteX11" fmla="*/ 311238 w 2903806"/>
              <a:gd name="connsiteY11" fmla="*/ 861134 h 1811044"/>
              <a:gd name="connsiteX12" fmla="*/ 337871 w 2903806"/>
              <a:gd name="connsiteY12" fmla="*/ 878889 h 1811044"/>
              <a:gd name="connsiteX13" fmla="*/ 373381 w 2903806"/>
              <a:gd name="connsiteY13" fmla="*/ 941033 h 1811044"/>
              <a:gd name="connsiteX14" fmla="*/ 435525 w 2903806"/>
              <a:gd name="connsiteY14" fmla="*/ 994299 h 1811044"/>
              <a:gd name="connsiteX15" fmla="*/ 497669 w 2903806"/>
              <a:gd name="connsiteY15" fmla="*/ 1038687 h 1811044"/>
              <a:gd name="connsiteX16" fmla="*/ 550935 w 2903806"/>
              <a:gd name="connsiteY16" fmla="*/ 1118586 h 1811044"/>
              <a:gd name="connsiteX17" fmla="*/ 577568 w 2903806"/>
              <a:gd name="connsiteY17" fmla="*/ 1145219 h 1811044"/>
              <a:gd name="connsiteX18" fmla="*/ 595323 w 2903806"/>
              <a:gd name="connsiteY18" fmla="*/ 1198485 h 1811044"/>
              <a:gd name="connsiteX19" fmla="*/ 613078 w 2903806"/>
              <a:gd name="connsiteY19" fmla="*/ 1296140 h 1811044"/>
              <a:gd name="connsiteX20" fmla="*/ 621956 w 2903806"/>
              <a:gd name="connsiteY20" fmla="*/ 1340528 h 1811044"/>
              <a:gd name="connsiteX21" fmla="*/ 639711 w 2903806"/>
              <a:gd name="connsiteY21" fmla="*/ 1464815 h 1811044"/>
              <a:gd name="connsiteX22" fmla="*/ 657467 w 2903806"/>
              <a:gd name="connsiteY22" fmla="*/ 1500326 h 1811044"/>
              <a:gd name="connsiteX23" fmla="*/ 666344 w 2903806"/>
              <a:gd name="connsiteY23" fmla="*/ 1526959 h 1811044"/>
              <a:gd name="connsiteX24" fmla="*/ 692977 w 2903806"/>
              <a:gd name="connsiteY24" fmla="*/ 1544714 h 1811044"/>
              <a:gd name="connsiteX25" fmla="*/ 755121 w 2903806"/>
              <a:gd name="connsiteY25" fmla="*/ 1562470 h 1811044"/>
              <a:gd name="connsiteX26" fmla="*/ 781754 w 2903806"/>
              <a:gd name="connsiteY26" fmla="*/ 1580225 h 1811044"/>
              <a:gd name="connsiteX27" fmla="*/ 808387 w 2903806"/>
              <a:gd name="connsiteY27" fmla="*/ 1589103 h 1811044"/>
              <a:gd name="connsiteX28" fmla="*/ 861653 w 2903806"/>
              <a:gd name="connsiteY28" fmla="*/ 1624613 h 1811044"/>
              <a:gd name="connsiteX29" fmla="*/ 879408 w 2903806"/>
              <a:gd name="connsiteY29" fmla="*/ 1660124 h 1811044"/>
              <a:gd name="connsiteX30" fmla="*/ 906041 w 2903806"/>
              <a:gd name="connsiteY30" fmla="*/ 1713390 h 1811044"/>
              <a:gd name="connsiteX31" fmla="*/ 950430 w 2903806"/>
              <a:gd name="connsiteY31" fmla="*/ 1731145 h 1811044"/>
              <a:gd name="connsiteX32" fmla="*/ 994818 w 2903806"/>
              <a:gd name="connsiteY32" fmla="*/ 1766656 h 1811044"/>
              <a:gd name="connsiteX33" fmla="*/ 1021451 w 2903806"/>
              <a:gd name="connsiteY33" fmla="*/ 1775534 h 1811044"/>
              <a:gd name="connsiteX34" fmla="*/ 1136861 w 2903806"/>
              <a:gd name="connsiteY34" fmla="*/ 1811044 h 1811044"/>
              <a:gd name="connsiteX35" fmla="*/ 1394313 w 2903806"/>
              <a:gd name="connsiteY35" fmla="*/ 1802167 h 1811044"/>
              <a:gd name="connsiteX36" fmla="*/ 1429824 w 2903806"/>
              <a:gd name="connsiteY36" fmla="*/ 1784411 h 1811044"/>
              <a:gd name="connsiteX37" fmla="*/ 1509723 w 2903806"/>
              <a:gd name="connsiteY37" fmla="*/ 1775534 h 1811044"/>
              <a:gd name="connsiteX38" fmla="*/ 1571867 w 2903806"/>
              <a:gd name="connsiteY38" fmla="*/ 1757778 h 1811044"/>
              <a:gd name="connsiteX39" fmla="*/ 1634010 w 2903806"/>
              <a:gd name="connsiteY39" fmla="*/ 1740023 h 1811044"/>
              <a:gd name="connsiteX40" fmla="*/ 1811564 w 2903806"/>
              <a:gd name="connsiteY40" fmla="*/ 1731145 h 1811044"/>
              <a:gd name="connsiteX41" fmla="*/ 1926973 w 2903806"/>
              <a:gd name="connsiteY41" fmla="*/ 1686757 h 1811044"/>
              <a:gd name="connsiteX42" fmla="*/ 2113404 w 2903806"/>
              <a:gd name="connsiteY42" fmla="*/ 1713390 h 1811044"/>
              <a:gd name="connsiteX43" fmla="*/ 2211059 w 2903806"/>
              <a:gd name="connsiteY43" fmla="*/ 1731145 h 1811044"/>
              <a:gd name="connsiteX44" fmla="*/ 2273203 w 2903806"/>
              <a:gd name="connsiteY44" fmla="*/ 1740023 h 1811044"/>
              <a:gd name="connsiteX45" fmla="*/ 2406368 w 2903806"/>
              <a:gd name="connsiteY45" fmla="*/ 1722268 h 1811044"/>
              <a:gd name="connsiteX46" fmla="*/ 2450756 w 2903806"/>
              <a:gd name="connsiteY46" fmla="*/ 1695635 h 1811044"/>
              <a:gd name="connsiteX47" fmla="*/ 2486267 w 2903806"/>
              <a:gd name="connsiteY47" fmla="*/ 1677879 h 1811044"/>
              <a:gd name="connsiteX48" fmla="*/ 2548410 w 2903806"/>
              <a:gd name="connsiteY48" fmla="*/ 1669002 h 1811044"/>
              <a:gd name="connsiteX49" fmla="*/ 2610554 w 2903806"/>
              <a:gd name="connsiteY49" fmla="*/ 1642369 h 1811044"/>
              <a:gd name="connsiteX50" fmla="*/ 2672698 w 2903806"/>
              <a:gd name="connsiteY50" fmla="*/ 1606858 h 1811044"/>
              <a:gd name="connsiteX51" fmla="*/ 2699331 w 2903806"/>
              <a:gd name="connsiteY51" fmla="*/ 1597980 h 1811044"/>
              <a:gd name="connsiteX52" fmla="*/ 2761474 w 2903806"/>
              <a:gd name="connsiteY52" fmla="*/ 1580225 h 1811044"/>
              <a:gd name="connsiteX53" fmla="*/ 2788107 w 2903806"/>
              <a:gd name="connsiteY53" fmla="*/ 1571347 h 1811044"/>
              <a:gd name="connsiteX54" fmla="*/ 2814740 w 2903806"/>
              <a:gd name="connsiteY54" fmla="*/ 1553592 h 1811044"/>
              <a:gd name="connsiteX55" fmla="*/ 2859129 w 2903806"/>
              <a:gd name="connsiteY55" fmla="*/ 1544714 h 1811044"/>
              <a:gd name="connsiteX56" fmla="*/ 2885762 w 2903806"/>
              <a:gd name="connsiteY56" fmla="*/ 1535837 h 1811044"/>
              <a:gd name="connsiteX57" fmla="*/ 2903517 w 2903806"/>
              <a:gd name="connsiteY57" fmla="*/ 1518081 h 1811044"/>
              <a:gd name="connsiteX58" fmla="*/ 2894639 w 2903806"/>
              <a:gd name="connsiteY58" fmla="*/ 1491448 h 1811044"/>
              <a:gd name="connsiteX59" fmla="*/ 2859129 w 2903806"/>
              <a:gd name="connsiteY59" fmla="*/ 1402672 h 1811044"/>
              <a:gd name="connsiteX60" fmla="*/ 2850251 w 2903806"/>
              <a:gd name="connsiteY60" fmla="*/ 1278384 h 1811044"/>
              <a:gd name="connsiteX61" fmla="*/ 2841373 w 2903806"/>
              <a:gd name="connsiteY61" fmla="*/ 1251751 h 1811044"/>
              <a:gd name="connsiteX62" fmla="*/ 2832496 w 2903806"/>
              <a:gd name="connsiteY62" fmla="*/ 1198485 h 1811044"/>
              <a:gd name="connsiteX63" fmla="*/ 2823618 w 2903806"/>
              <a:gd name="connsiteY63" fmla="*/ 1162975 h 1811044"/>
              <a:gd name="connsiteX64" fmla="*/ 2805863 w 2903806"/>
              <a:gd name="connsiteY64" fmla="*/ 1038687 h 1811044"/>
              <a:gd name="connsiteX65" fmla="*/ 2788107 w 2903806"/>
              <a:gd name="connsiteY65" fmla="*/ 1012054 h 1811044"/>
              <a:gd name="connsiteX66" fmla="*/ 2725964 w 2903806"/>
              <a:gd name="connsiteY66" fmla="*/ 967666 h 1811044"/>
              <a:gd name="connsiteX67" fmla="*/ 2646065 w 2903806"/>
              <a:gd name="connsiteY67" fmla="*/ 852256 h 1811044"/>
              <a:gd name="connsiteX68" fmla="*/ 2628309 w 2903806"/>
              <a:gd name="connsiteY68" fmla="*/ 816745 h 1811044"/>
              <a:gd name="connsiteX69" fmla="*/ 2566166 w 2903806"/>
              <a:gd name="connsiteY69" fmla="*/ 736846 h 1811044"/>
              <a:gd name="connsiteX70" fmla="*/ 2512900 w 2903806"/>
              <a:gd name="connsiteY70" fmla="*/ 656947 h 1811044"/>
              <a:gd name="connsiteX71" fmla="*/ 2495144 w 2903806"/>
              <a:gd name="connsiteY71" fmla="*/ 630314 h 1811044"/>
              <a:gd name="connsiteX72" fmla="*/ 2450756 w 2903806"/>
              <a:gd name="connsiteY72" fmla="*/ 568171 h 1811044"/>
              <a:gd name="connsiteX73" fmla="*/ 2424123 w 2903806"/>
              <a:gd name="connsiteY73" fmla="*/ 523782 h 1811044"/>
              <a:gd name="connsiteX74" fmla="*/ 2353102 w 2903806"/>
              <a:gd name="connsiteY74" fmla="*/ 470516 h 1811044"/>
              <a:gd name="connsiteX75" fmla="*/ 2219937 w 2903806"/>
              <a:gd name="connsiteY75" fmla="*/ 363984 h 1811044"/>
              <a:gd name="connsiteX76" fmla="*/ 2166671 w 2903806"/>
              <a:gd name="connsiteY76" fmla="*/ 337351 h 1811044"/>
              <a:gd name="connsiteX77" fmla="*/ 2077894 w 2903806"/>
              <a:gd name="connsiteY77" fmla="*/ 284085 h 1811044"/>
              <a:gd name="connsiteX78" fmla="*/ 2006872 w 2903806"/>
              <a:gd name="connsiteY78" fmla="*/ 248575 h 1811044"/>
              <a:gd name="connsiteX79" fmla="*/ 1926973 w 2903806"/>
              <a:gd name="connsiteY79" fmla="*/ 204186 h 1811044"/>
              <a:gd name="connsiteX80" fmla="*/ 1882585 w 2903806"/>
              <a:gd name="connsiteY80" fmla="*/ 195308 h 1811044"/>
              <a:gd name="connsiteX81" fmla="*/ 1847074 w 2903806"/>
              <a:gd name="connsiteY81" fmla="*/ 168675 h 1811044"/>
              <a:gd name="connsiteX82" fmla="*/ 1820441 w 2903806"/>
              <a:gd name="connsiteY82" fmla="*/ 159798 h 1811044"/>
              <a:gd name="connsiteX83" fmla="*/ 1731665 w 2903806"/>
              <a:gd name="connsiteY83" fmla="*/ 124287 h 1811044"/>
              <a:gd name="connsiteX84" fmla="*/ 1687276 w 2903806"/>
              <a:gd name="connsiteY84" fmla="*/ 106532 h 1811044"/>
              <a:gd name="connsiteX85" fmla="*/ 1634010 w 2903806"/>
              <a:gd name="connsiteY85" fmla="*/ 97654 h 1811044"/>
              <a:gd name="connsiteX86" fmla="*/ 1527478 w 2903806"/>
              <a:gd name="connsiteY86" fmla="*/ 62143 h 1811044"/>
              <a:gd name="connsiteX87" fmla="*/ 1429824 w 2903806"/>
              <a:gd name="connsiteY87" fmla="*/ 26633 h 1811044"/>
              <a:gd name="connsiteX88" fmla="*/ 1261148 w 2903806"/>
              <a:gd name="connsiteY88" fmla="*/ 0 h 1811044"/>
              <a:gd name="connsiteX89" fmla="*/ 861653 w 2903806"/>
              <a:gd name="connsiteY89" fmla="*/ 8877 h 1811044"/>
              <a:gd name="connsiteX90" fmla="*/ 648589 w 2903806"/>
              <a:gd name="connsiteY90" fmla="*/ 44388 h 1811044"/>
              <a:gd name="connsiteX91" fmla="*/ 506546 w 2903806"/>
              <a:gd name="connsiteY91" fmla="*/ 71021 h 1811044"/>
              <a:gd name="connsiteX92" fmla="*/ 471036 w 2903806"/>
              <a:gd name="connsiteY92" fmla="*/ 88776 h 1811044"/>
              <a:gd name="connsiteX93" fmla="*/ 400014 w 2903806"/>
              <a:gd name="connsiteY93" fmla="*/ 106532 h 1811044"/>
              <a:gd name="connsiteX94" fmla="*/ 337871 w 2903806"/>
              <a:gd name="connsiteY94" fmla="*/ 142042 h 1811044"/>
              <a:gd name="connsiteX95" fmla="*/ 302360 w 2903806"/>
              <a:gd name="connsiteY95" fmla="*/ 168675 h 1811044"/>
              <a:gd name="connsiteX96" fmla="*/ 275727 w 2903806"/>
              <a:gd name="connsiteY96" fmla="*/ 177553 h 1811044"/>
              <a:gd name="connsiteX97" fmla="*/ 231338 w 2903806"/>
              <a:gd name="connsiteY97" fmla="*/ 221941 h 1811044"/>
              <a:gd name="connsiteX98" fmla="*/ 186950 w 2903806"/>
              <a:gd name="connsiteY98" fmla="*/ 257452 h 1811044"/>
              <a:gd name="connsiteX99" fmla="*/ 169195 w 2903806"/>
              <a:gd name="connsiteY99" fmla="*/ 284085 h 1811044"/>
              <a:gd name="connsiteX100" fmla="*/ 115929 w 2903806"/>
              <a:gd name="connsiteY100" fmla="*/ 328474 h 1811044"/>
              <a:gd name="connsiteX101" fmla="*/ 98173 w 2903806"/>
              <a:gd name="connsiteY101" fmla="*/ 346229 h 1811044"/>
              <a:gd name="connsiteX102" fmla="*/ 53785 w 2903806"/>
              <a:gd name="connsiteY102" fmla="*/ 381740 h 1811044"/>
              <a:gd name="connsiteX103" fmla="*/ 519 w 2903806"/>
              <a:gd name="connsiteY103" fmla="*/ 461639 h 18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903806" h="1811044">
                <a:moveTo>
                  <a:pt x="519" y="461639"/>
                </a:moveTo>
                <a:cubicBezTo>
                  <a:pt x="6437" y="473476"/>
                  <a:pt x="59556" y="452761"/>
                  <a:pt x="89296" y="452761"/>
                </a:cubicBezTo>
                <a:cubicBezTo>
                  <a:pt x="104385" y="452761"/>
                  <a:pt x="121129" y="453269"/>
                  <a:pt x="133684" y="461639"/>
                </a:cubicBezTo>
                <a:cubicBezTo>
                  <a:pt x="141470" y="466830"/>
                  <a:pt x="138377" y="479902"/>
                  <a:pt x="142562" y="488272"/>
                </a:cubicBezTo>
                <a:cubicBezTo>
                  <a:pt x="147334" y="497815"/>
                  <a:pt x="155984" y="505155"/>
                  <a:pt x="160317" y="514905"/>
                </a:cubicBezTo>
                <a:cubicBezTo>
                  <a:pt x="202573" y="609982"/>
                  <a:pt x="155646" y="534533"/>
                  <a:pt x="195828" y="594804"/>
                </a:cubicBezTo>
                <a:cubicBezTo>
                  <a:pt x="218140" y="661746"/>
                  <a:pt x="188042" y="579232"/>
                  <a:pt x="222461" y="648070"/>
                </a:cubicBezTo>
                <a:cubicBezTo>
                  <a:pt x="226646" y="656440"/>
                  <a:pt x="227652" y="666102"/>
                  <a:pt x="231338" y="674703"/>
                </a:cubicBezTo>
                <a:cubicBezTo>
                  <a:pt x="236551" y="686867"/>
                  <a:pt x="243175" y="698376"/>
                  <a:pt x="249094" y="710213"/>
                </a:cubicBezTo>
                <a:cubicBezTo>
                  <a:pt x="255012" y="733887"/>
                  <a:pt x="259132" y="758085"/>
                  <a:pt x="266849" y="781235"/>
                </a:cubicBezTo>
                <a:cubicBezTo>
                  <a:pt x="269808" y="790113"/>
                  <a:pt x="271182" y="799688"/>
                  <a:pt x="275727" y="807868"/>
                </a:cubicBezTo>
                <a:cubicBezTo>
                  <a:pt x="286090" y="826522"/>
                  <a:pt x="297186" y="845075"/>
                  <a:pt x="311238" y="861134"/>
                </a:cubicBezTo>
                <a:cubicBezTo>
                  <a:pt x="318264" y="869164"/>
                  <a:pt x="328993" y="872971"/>
                  <a:pt x="337871" y="878889"/>
                </a:cubicBezTo>
                <a:cubicBezTo>
                  <a:pt x="348724" y="900597"/>
                  <a:pt x="357696" y="922211"/>
                  <a:pt x="373381" y="941033"/>
                </a:cubicBezTo>
                <a:cubicBezTo>
                  <a:pt x="392359" y="963807"/>
                  <a:pt x="411321" y="977011"/>
                  <a:pt x="435525" y="994299"/>
                </a:cubicBezTo>
                <a:cubicBezTo>
                  <a:pt x="463630" y="1014374"/>
                  <a:pt x="468654" y="1013817"/>
                  <a:pt x="497669" y="1038687"/>
                </a:cubicBezTo>
                <a:cubicBezTo>
                  <a:pt x="545164" y="1079397"/>
                  <a:pt x="507896" y="1054028"/>
                  <a:pt x="550935" y="1118586"/>
                </a:cubicBezTo>
                <a:cubicBezTo>
                  <a:pt x="557899" y="1129032"/>
                  <a:pt x="568690" y="1136341"/>
                  <a:pt x="577568" y="1145219"/>
                </a:cubicBezTo>
                <a:cubicBezTo>
                  <a:pt x="583486" y="1162974"/>
                  <a:pt x="591652" y="1180133"/>
                  <a:pt x="595323" y="1198485"/>
                </a:cubicBezTo>
                <a:cubicBezTo>
                  <a:pt x="617255" y="1308144"/>
                  <a:pt x="590359" y="1171185"/>
                  <a:pt x="613078" y="1296140"/>
                </a:cubicBezTo>
                <a:cubicBezTo>
                  <a:pt x="615777" y="1310986"/>
                  <a:pt x="619822" y="1325591"/>
                  <a:pt x="621956" y="1340528"/>
                </a:cubicBezTo>
                <a:cubicBezTo>
                  <a:pt x="625221" y="1363383"/>
                  <a:pt x="629678" y="1434716"/>
                  <a:pt x="639711" y="1464815"/>
                </a:cubicBezTo>
                <a:cubicBezTo>
                  <a:pt x="643896" y="1477370"/>
                  <a:pt x="652254" y="1488162"/>
                  <a:pt x="657467" y="1500326"/>
                </a:cubicBezTo>
                <a:cubicBezTo>
                  <a:pt x="661153" y="1508927"/>
                  <a:pt x="660498" y="1519652"/>
                  <a:pt x="666344" y="1526959"/>
                </a:cubicBezTo>
                <a:cubicBezTo>
                  <a:pt x="673009" y="1535291"/>
                  <a:pt x="683170" y="1540511"/>
                  <a:pt x="692977" y="1544714"/>
                </a:cubicBezTo>
                <a:cubicBezTo>
                  <a:pt x="732802" y="1561782"/>
                  <a:pt x="720567" y="1545193"/>
                  <a:pt x="755121" y="1562470"/>
                </a:cubicBezTo>
                <a:cubicBezTo>
                  <a:pt x="764664" y="1567242"/>
                  <a:pt x="772211" y="1575453"/>
                  <a:pt x="781754" y="1580225"/>
                </a:cubicBezTo>
                <a:cubicBezTo>
                  <a:pt x="790124" y="1584410"/>
                  <a:pt x="800207" y="1584558"/>
                  <a:pt x="808387" y="1589103"/>
                </a:cubicBezTo>
                <a:cubicBezTo>
                  <a:pt x="827041" y="1599466"/>
                  <a:pt x="843898" y="1612776"/>
                  <a:pt x="861653" y="1624613"/>
                </a:cubicBezTo>
                <a:cubicBezTo>
                  <a:pt x="867571" y="1636450"/>
                  <a:pt x="874195" y="1647960"/>
                  <a:pt x="879408" y="1660124"/>
                </a:cubicBezTo>
                <a:cubicBezTo>
                  <a:pt x="886937" y="1677692"/>
                  <a:pt x="888480" y="1700847"/>
                  <a:pt x="906041" y="1713390"/>
                </a:cubicBezTo>
                <a:cubicBezTo>
                  <a:pt x="919009" y="1722653"/>
                  <a:pt x="935634" y="1725227"/>
                  <a:pt x="950430" y="1731145"/>
                </a:cubicBezTo>
                <a:cubicBezTo>
                  <a:pt x="965226" y="1742982"/>
                  <a:pt x="978750" y="1756613"/>
                  <a:pt x="994818" y="1766656"/>
                </a:cubicBezTo>
                <a:cubicBezTo>
                  <a:pt x="1002753" y="1771616"/>
                  <a:pt x="1012850" y="1771848"/>
                  <a:pt x="1021451" y="1775534"/>
                </a:cubicBezTo>
                <a:cubicBezTo>
                  <a:pt x="1102100" y="1810098"/>
                  <a:pt x="1001296" y="1780919"/>
                  <a:pt x="1136861" y="1811044"/>
                </a:cubicBezTo>
                <a:cubicBezTo>
                  <a:pt x="1222678" y="1808085"/>
                  <a:pt x="1308797" y="1809941"/>
                  <a:pt x="1394313" y="1802167"/>
                </a:cubicBezTo>
                <a:cubicBezTo>
                  <a:pt x="1407493" y="1800969"/>
                  <a:pt x="1416929" y="1787387"/>
                  <a:pt x="1429824" y="1784411"/>
                </a:cubicBezTo>
                <a:cubicBezTo>
                  <a:pt x="1455935" y="1778385"/>
                  <a:pt x="1483090" y="1778493"/>
                  <a:pt x="1509723" y="1775534"/>
                </a:cubicBezTo>
                <a:cubicBezTo>
                  <a:pt x="1573559" y="1754254"/>
                  <a:pt x="1493862" y="1780065"/>
                  <a:pt x="1571867" y="1757778"/>
                </a:cubicBezTo>
                <a:cubicBezTo>
                  <a:pt x="1590896" y="1752341"/>
                  <a:pt x="1614428" y="1741655"/>
                  <a:pt x="1634010" y="1740023"/>
                </a:cubicBezTo>
                <a:cubicBezTo>
                  <a:pt x="1693064" y="1735102"/>
                  <a:pt x="1752379" y="1734104"/>
                  <a:pt x="1811564" y="1731145"/>
                </a:cubicBezTo>
                <a:cubicBezTo>
                  <a:pt x="1904018" y="1700327"/>
                  <a:pt x="1866353" y="1717067"/>
                  <a:pt x="1926973" y="1686757"/>
                </a:cubicBezTo>
                <a:lnTo>
                  <a:pt x="2113404" y="1713390"/>
                </a:lnTo>
                <a:cubicBezTo>
                  <a:pt x="2246586" y="1733121"/>
                  <a:pt x="2094507" y="1711720"/>
                  <a:pt x="2211059" y="1731145"/>
                </a:cubicBezTo>
                <a:cubicBezTo>
                  <a:pt x="2231699" y="1734585"/>
                  <a:pt x="2252488" y="1737064"/>
                  <a:pt x="2273203" y="1740023"/>
                </a:cubicBezTo>
                <a:cubicBezTo>
                  <a:pt x="2317591" y="1734105"/>
                  <a:pt x="2362924" y="1733129"/>
                  <a:pt x="2406368" y="1722268"/>
                </a:cubicBezTo>
                <a:cubicBezTo>
                  <a:pt x="2423108" y="1718083"/>
                  <a:pt x="2435672" y="1704015"/>
                  <a:pt x="2450756" y="1695635"/>
                </a:cubicBezTo>
                <a:cubicBezTo>
                  <a:pt x="2462325" y="1689208"/>
                  <a:pt x="2473499" y="1681361"/>
                  <a:pt x="2486267" y="1677879"/>
                </a:cubicBezTo>
                <a:cubicBezTo>
                  <a:pt x="2506454" y="1672373"/>
                  <a:pt x="2527696" y="1671961"/>
                  <a:pt x="2548410" y="1669002"/>
                </a:cubicBezTo>
                <a:cubicBezTo>
                  <a:pt x="2666187" y="1610112"/>
                  <a:pt x="2519114" y="1681557"/>
                  <a:pt x="2610554" y="1642369"/>
                </a:cubicBezTo>
                <a:cubicBezTo>
                  <a:pt x="2719485" y="1595685"/>
                  <a:pt x="2583556" y="1651429"/>
                  <a:pt x="2672698" y="1606858"/>
                </a:cubicBezTo>
                <a:cubicBezTo>
                  <a:pt x="2681068" y="1602673"/>
                  <a:pt x="2690368" y="1600669"/>
                  <a:pt x="2699331" y="1597980"/>
                </a:cubicBezTo>
                <a:cubicBezTo>
                  <a:pt x="2719966" y="1591790"/>
                  <a:pt x="2740839" y="1586415"/>
                  <a:pt x="2761474" y="1580225"/>
                </a:cubicBezTo>
                <a:cubicBezTo>
                  <a:pt x="2770437" y="1577536"/>
                  <a:pt x="2779737" y="1575532"/>
                  <a:pt x="2788107" y="1571347"/>
                </a:cubicBezTo>
                <a:cubicBezTo>
                  <a:pt x="2797650" y="1566575"/>
                  <a:pt x="2804750" y="1557338"/>
                  <a:pt x="2814740" y="1553592"/>
                </a:cubicBezTo>
                <a:cubicBezTo>
                  <a:pt x="2828869" y="1548294"/>
                  <a:pt x="2844490" y="1548374"/>
                  <a:pt x="2859129" y="1544714"/>
                </a:cubicBezTo>
                <a:cubicBezTo>
                  <a:pt x="2868207" y="1542444"/>
                  <a:pt x="2876884" y="1538796"/>
                  <a:pt x="2885762" y="1535837"/>
                </a:cubicBezTo>
                <a:cubicBezTo>
                  <a:pt x="2891680" y="1529918"/>
                  <a:pt x="2901876" y="1526289"/>
                  <a:pt x="2903517" y="1518081"/>
                </a:cubicBezTo>
                <a:cubicBezTo>
                  <a:pt x="2905352" y="1508905"/>
                  <a:pt x="2897998" y="1500182"/>
                  <a:pt x="2894639" y="1491448"/>
                </a:cubicBezTo>
                <a:cubicBezTo>
                  <a:pt x="2883198" y="1461701"/>
                  <a:pt x="2859129" y="1402672"/>
                  <a:pt x="2859129" y="1402672"/>
                </a:cubicBezTo>
                <a:cubicBezTo>
                  <a:pt x="2856170" y="1361243"/>
                  <a:pt x="2855104" y="1319634"/>
                  <a:pt x="2850251" y="1278384"/>
                </a:cubicBezTo>
                <a:cubicBezTo>
                  <a:pt x="2849158" y="1269090"/>
                  <a:pt x="2843403" y="1260886"/>
                  <a:pt x="2841373" y="1251751"/>
                </a:cubicBezTo>
                <a:cubicBezTo>
                  <a:pt x="2837468" y="1234179"/>
                  <a:pt x="2836026" y="1216136"/>
                  <a:pt x="2832496" y="1198485"/>
                </a:cubicBezTo>
                <a:cubicBezTo>
                  <a:pt x="2830103" y="1186521"/>
                  <a:pt x="2825624" y="1175010"/>
                  <a:pt x="2823618" y="1162975"/>
                </a:cubicBezTo>
                <a:cubicBezTo>
                  <a:pt x="2816738" y="1121694"/>
                  <a:pt x="2815448" y="1079424"/>
                  <a:pt x="2805863" y="1038687"/>
                </a:cubicBezTo>
                <a:cubicBezTo>
                  <a:pt x="2803419" y="1028301"/>
                  <a:pt x="2795652" y="1019599"/>
                  <a:pt x="2788107" y="1012054"/>
                </a:cubicBezTo>
                <a:cubicBezTo>
                  <a:pt x="2777093" y="1001040"/>
                  <a:pt x="2741089" y="977749"/>
                  <a:pt x="2725964" y="967666"/>
                </a:cubicBezTo>
                <a:cubicBezTo>
                  <a:pt x="2701438" y="934964"/>
                  <a:pt x="2661434" y="882993"/>
                  <a:pt x="2646065" y="852256"/>
                </a:cubicBezTo>
                <a:cubicBezTo>
                  <a:pt x="2640146" y="840419"/>
                  <a:pt x="2635842" y="827626"/>
                  <a:pt x="2628309" y="816745"/>
                </a:cubicBezTo>
                <a:cubicBezTo>
                  <a:pt x="2609104" y="789004"/>
                  <a:pt x="2581256" y="767024"/>
                  <a:pt x="2566166" y="736846"/>
                </a:cubicBezTo>
                <a:cubicBezTo>
                  <a:pt x="2536114" y="676746"/>
                  <a:pt x="2562148" y="722612"/>
                  <a:pt x="2512900" y="656947"/>
                </a:cubicBezTo>
                <a:cubicBezTo>
                  <a:pt x="2506498" y="648411"/>
                  <a:pt x="2501346" y="638996"/>
                  <a:pt x="2495144" y="630314"/>
                </a:cubicBezTo>
                <a:cubicBezTo>
                  <a:pt x="2469098" y="593851"/>
                  <a:pt x="2471678" y="601647"/>
                  <a:pt x="2450756" y="568171"/>
                </a:cubicBezTo>
                <a:cubicBezTo>
                  <a:pt x="2441611" y="553538"/>
                  <a:pt x="2436324" y="535983"/>
                  <a:pt x="2424123" y="523782"/>
                </a:cubicBezTo>
                <a:cubicBezTo>
                  <a:pt x="2403198" y="502857"/>
                  <a:pt x="2374027" y="491441"/>
                  <a:pt x="2353102" y="470516"/>
                </a:cubicBezTo>
                <a:cubicBezTo>
                  <a:pt x="2277203" y="394617"/>
                  <a:pt x="2320728" y="431177"/>
                  <a:pt x="2219937" y="363984"/>
                </a:cubicBezTo>
                <a:cubicBezTo>
                  <a:pt x="2185519" y="341039"/>
                  <a:pt x="2203425" y="349603"/>
                  <a:pt x="2166671" y="337351"/>
                </a:cubicBezTo>
                <a:cubicBezTo>
                  <a:pt x="2125233" y="295915"/>
                  <a:pt x="2172104" y="339041"/>
                  <a:pt x="2077894" y="284085"/>
                </a:cubicBezTo>
                <a:cubicBezTo>
                  <a:pt x="2009989" y="244474"/>
                  <a:pt x="2075401" y="265706"/>
                  <a:pt x="2006872" y="248575"/>
                </a:cubicBezTo>
                <a:cubicBezTo>
                  <a:pt x="1980239" y="233779"/>
                  <a:pt x="1954977" y="216188"/>
                  <a:pt x="1926973" y="204186"/>
                </a:cubicBezTo>
                <a:cubicBezTo>
                  <a:pt x="1913104" y="198242"/>
                  <a:pt x="1896374" y="201436"/>
                  <a:pt x="1882585" y="195308"/>
                </a:cubicBezTo>
                <a:cubicBezTo>
                  <a:pt x="1869064" y="189299"/>
                  <a:pt x="1859921" y="176016"/>
                  <a:pt x="1847074" y="168675"/>
                </a:cubicBezTo>
                <a:cubicBezTo>
                  <a:pt x="1838949" y="164032"/>
                  <a:pt x="1829042" y="163484"/>
                  <a:pt x="1820441" y="159798"/>
                </a:cubicBezTo>
                <a:cubicBezTo>
                  <a:pt x="1688997" y="103464"/>
                  <a:pt x="1909484" y="188947"/>
                  <a:pt x="1731665" y="124287"/>
                </a:cubicBezTo>
                <a:cubicBezTo>
                  <a:pt x="1716688" y="118841"/>
                  <a:pt x="1702651" y="110725"/>
                  <a:pt x="1687276" y="106532"/>
                </a:cubicBezTo>
                <a:cubicBezTo>
                  <a:pt x="1669910" y="101796"/>
                  <a:pt x="1651765" y="100613"/>
                  <a:pt x="1634010" y="97654"/>
                </a:cubicBezTo>
                <a:cubicBezTo>
                  <a:pt x="1528695" y="55528"/>
                  <a:pt x="1660271" y="106407"/>
                  <a:pt x="1527478" y="62143"/>
                </a:cubicBezTo>
                <a:cubicBezTo>
                  <a:pt x="1494619" y="51190"/>
                  <a:pt x="1463555" y="34503"/>
                  <a:pt x="1429824" y="26633"/>
                </a:cubicBezTo>
                <a:cubicBezTo>
                  <a:pt x="1374391" y="13699"/>
                  <a:pt x="1261148" y="0"/>
                  <a:pt x="1261148" y="0"/>
                </a:cubicBezTo>
                <a:cubicBezTo>
                  <a:pt x="1127983" y="2959"/>
                  <a:pt x="994690" y="2334"/>
                  <a:pt x="861653" y="8877"/>
                </a:cubicBezTo>
                <a:cubicBezTo>
                  <a:pt x="731424" y="15282"/>
                  <a:pt x="747477" y="22413"/>
                  <a:pt x="648589" y="44388"/>
                </a:cubicBezTo>
                <a:cubicBezTo>
                  <a:pt x="584741" y="58576"/>
                  <a:pt x="564182" y="61415"/>
                  <a:pt x="506546" y="71021"/>
                </a:cubicBezTo>
                <a:cubicBezTo>
                  <a:pt x="494709" y="76939"/>
                  <a:pt x="483591" y="84591"/>
                  <a:pt x="471036" y="88776"/>
                </a:cubicBezTo>
                <a:cubicBezTo>
                  <a:pt x="408504" y="109620"/>
                  <a:pt x="446523" y="86600"/>
                  <a:pt x="400014" y="106532"/>
                </a:cubicBezTo>
                <a:cubicBezTo>
                  <a:pt x="374007" y="117678"/>
                  <a:pt x="360160" y="126122"/>
                  <a:pt x="337871" y="142042"/>
                </a:cubicBezTo>
                <a:cubicBezTo>
                  <a:pt x="325831" y="150642"/>
                  <a:pt x="315207" y="161334"/>
                  <a:pt x="302360" y="168675"/>
                </a:cubicBezTo>
                <a:cubicBezTo>
                  <a:pt x="294235" y="173318"/>
                  <a:pt x="284605" y="174594"/>
                  <a:pt x="275727" y="177553"/>
                </a:cubicBezTo>
                <a:cubicBezTo>
                  <a:pt x="260931" y="192349"/>
                  <a:pt x="247678" y="208869"/>
                  <a:pt x="231338" y="221941"/>
                </a:cubicBezTo>
                <a:cubicBezTo>
                  <a:pt x="216542" y="233778"/>
                  <a:pt x="200348" y="244053"/>
                  <a:pt x="186950" y="257452"/>
                </a:cubicBezTo>
                <a:cubicBezTo>
                  <a:pt x="179406" y="264997"/>
                  <a:pt x="175860" y="275753"/>
                  <a:pt x="169195" y="284085"/>
                </a:cubicBezTo>
                <a:cubicBezTo>
                  <a:pt x="153134" y="304162"/>
                  <a:pt x="136646" y="311210"/>
                  <a:pt x="115929" y="328474"/>
                </a:cubicBezTo>
                <a:cubicBezTo>
                  <a:pt x="109499" y="333832"/>
                  <a:pt x="104709" y="341000"/>
                  <a:pt x="98173" y="346229"/>
                </a:cubicBezTo>
                <a:cubicBezTo>
                  <a:pt x="76330" y="363703"/>
                  <a:pt x="69863" y="360302"/>
                  <a:pt x="53785" y="381740"/>
                </a:cubicBezTo>
                <a:cubicBezTo>
                  <a:pt x="40981" y="398812"/>
                  <a:pt x="-5399" y="449802"/>
                  <a:pt x="519" y="461639"/>
                </a:cubicBezTo>
                <a:close/>
              </a:path>
            </a:pathLst>
          </a:custGeom>
          <a:solidFill>
            <a:schemeClr val="bg1">
              <a:lumMod val="75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DDA4FBA1-E35E-F0CD-835B-29409A7F0B17}"/>
              </a:ext>
            </a:extLst>
          </p:cNvPr>
          <p:cNvSpPr txBox="1"/>
          <p:nvPr/>
        </p:nvSpPr>
        <p:spPr>
          <a:xfrm>
            <a:off x="9301018" y="1083074"/>
            <a:ext cx="2807855" cy="5355312"/>
          </a:xfrm>
          <a:prstGeom prst="rect">
            <a:avLst/>
          </a:prstGeom>
          <a:solidFill>
            <a:srgbClr val="FFFF00"/>
          </a:solidFill>
        </p:spPr>
        <p:txBody>
          <a:bodyPr wrap="square" rtlCol="0">
            <a:spAutoFit/>
          </a:bodyPr>
          <a:lstStyle/>
          <a:p>
            <a:r>
              <a:rPr lang="en-US" dirty="0"/>
              <a:t>This is what I had considered: what area of the detection radius is &lt;19.41m?  In this example, about 40% for the top receiver (and very low (&lt;5%) for the bottom receiver).  So (40+5) /2 = 22.5% benthic vs 77.5% suspended.  NOTE as discussed, I would make benthic depth plus 5m (or some small margin) so the fish can be associated with the bottom, without actually having to touch it! (so my area should be 24.41m and thus ratios would skew accordingly.</a:t>
            </a:r>
            <a:endParaRPr lang="en-CA" dirty="0"/>
          </a:p>
        </p:txBody>
      </p:sp>
    </p:spTree>
    <p:extLst>
      <p:ext uri="{BB962C8B-B14F-4D97-AF65-F5344CB8AC3E}">
        <p14:creationId xmlns:p14="http://schemas.microsoft.com/office/powerpoint/2010/main" val="17472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387E60-1F03-BF26-C408-47E2500AB2AC}"/>
              </a:ext>
            </a:extLst>
          </p:cNvPr>
          <p:cNvSpPr>
            <a:spLocks noGrp="1"/>
          </p:cNvSpPr>
          <p:nvPr>
            <p:ph type="title"/>
          </p:nvPr>
        </p:nvSpPr>
        <p:spPr>
          <a:xfrm>
            <a:off x="838200" y="-392596"/>
            <a:ext cx="10515600" cy="1325563"/>
          </a:xfrm>
        </p:spPr>
        <p:txBody>
          <a:bodyPr>
            <a:normAutofit/>
          </a:bodyPr>
          <a:lstStyle/>
          <a:p>
            <a:r>
              <a:rPr lang="en-US" sz="2000" dirty="0"/>
              <a:t>Given the bathymetry and fish’s depth we can classify the fish to be either benthic or pelagic at the given grided locations – again I can easily do this process for random points within the receiver range.  </a:t>
            </a:r>
          </a:p>
        </p:txBody>
      </p:sp>
      <p:pic>
        <p:nvPicPr>
          <p:cNvPr id="5" name="Picture 4" descr="A diagram of a number of dots&#10;&#10;Description automatically generated">
            <a:extLst>
              <a:ext uri="{FF2B5EF4-FFF2-40B4-BE49-F238E27FC236}">
                <a16:creationId xmlns:a16="http://schemas.microsoft.com/office/drawing/2014/main" id="{B3623457-A293-7A4F-CD77-E65D463BB6FA}"/>
              </a:ext>
            </a:extLst>
          </p:cNvPr>
          <p:cNvPicPr>
            <a:picLocks noChangeAspect="1"/>
          </p:cNvPicPr>
          <p:nvPr/>
        </p:nvPicPr>
        <p:blipFill>
          <a:blip r:embed="rId2"/>
          <a:stretch>
            <a:fillRect/>
          </a:stretch>
        </p:blipFill>
        <p:spPr>
          <a:xfrm>
            <a:off x="2953061" y="542272"/>
            <a:ext cx="6357015" cy="6357015"/>
          </a:xfrm>
          <a:prstGeom prst="rect">
            <a:avLst/>
          </a:prstGeom>
        </p:spPr>
      </p:pic>
    </p:spTree>
    <p:extLst>
      <p:ext uri="{BB962C8B-B14F-4D97-AF65-F5344CB8AC3E}">
        <p14:creationId xmlns:p14="http://schemas.microsoft.com/office/powerpoint/2010/main" val="1140120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ABBEDF-8029-E675-2CE1-F48FDED4918A}"/>
              </a:ext>
            </a:extLst>
          </p:cNvPr>
          <p:cNvSpPr>
            <a:spLocks noGrp="1"/>
          </p:cNvSpPr>
          <p:nvPr>
            <p:ph type="title"/>
          </p:nvPr>
        </p:nvSpPr>
        <p:spPr>
          <a:xfrm>
            <a:off x="838199" y="0"/>
            <a:ext cx="10515600" cy="1325563"/>
          </a:xfrm>
        </p:spPr>
        <p:txBody>
          <a:bodyPr/>
          <a:lstStyle/>
          <a:p>
            <a:r>
              <a:rPr lang="en-US" dirty="0"/>
              <a:t>Example of 5 detections including the one used above – total percentage is from 0-1. </a:t>
            </a:r>
          </a:p>
        </p:txBody>
      </p:sp>
      <p:pic>
        <p:nvPicPr>
          <p:cNvPr id="72" name="Picture 71" descr="A graph of different colored columns&#10;&#10;Description automatically generated with medium confidence">
            <a:extLst>
              <a:ext uri="{FF2B5EF4-FFF2-40B4-BE49-F238E27FC236}">
                <a16:creationId xmlns:a16="http://schemas.microsoft.com/office/drawing/2014/main" id="{C4D68EF9-9228-153F-CEB8-6E80E527D0A0}"/>
              </a:ext>
            </a:extLst>
          </p:cNvPr>
          <p:cNvPicPr>
            <a:picLocks noChangeAspect="1"/>
          </p:cNvPicPr>
          <p:nvPr/>
        </p:nvPicPr>
        <p:blipFill>
          <a:blip r:embed="rId2"/>
          <a:stretch>
            <a:fillRect/>
          </a:stretch>
        </p:blipFill>
        <p:spPr>
          <a:xfrm>
            <a:off x="628265" y="1160060"/>
            <a:ext cx="10725534" cy="5697940"/>
          </a:xfrm>
          <a:prstGeom prst="rect">
            <a:avLst/>
          </a:prstGeom>
        </p:spPr>
      </p:pic>
      <p:sp>
        <p:nvSpPr>
          <p:cNvPr id="73" name="TextBox 72">
            <a:extLst>
              <a:ext uri="{FF2B5EF4-FFF2-40B4-BE49-F238E27FC236}">
                <a16:creationId xmlns:a16="http://schemas.microsoft.com/office/drawing/2014/main" id="{9614F1B9-89A6-5141-5389-95FDB5146B4D}"/>
              </a:ext>
            </a:extLst>
          </p:cNvPr>
          <p:cNvSpPr txBox="1"/>
          <p:nvPr/>
        </p:nvSpPr>
        <p:spPr>
          <a:xfrm>
            <a:off x="2558718" y="1594680"/>
            <a:ext cx="1937983" cy="307777"/>
          </a:xfrm>
          <a:prstGeom prst="rect">
            <a:avLst/>
          </a:prstGeom>
          <a:noFill/>
        </p:spPr>
        <p:txBody>
          <a:bodyPr wrap="square" rtlCol="0">
            <a:spAutoFit/>
          </a:bodyPr>
          <a:lstStyle/>
          <a:p>
            <a:r>
              <a:rPr lang="en-US" sz="1400" dirty="0"/>
              <a:t>PPW-008</a:t>
            </a:r>
          </a:p>
        </p:txBody>
      </p:sp>
      <p:sp>
        <p:nvSpPr>
          <p:cNvPr id="74" name="TextBox 73">
            <a:extLst>
              <a:ext uri="{FF2B5EF4-FFF2-40B4-BE49-F238E27FC236}">
                <a16:creationId xmlns:a16="http://schemas.microsoft.com/office/drawing/2014/main" id="{9CF02796-F184-9933-4BA3-0247349C8131}"/>
              </a:ext>
            </a:extLst>
          </p:cNvPr>
          <p:cNvSpPr txBox="1"/>
          <p:nvPr/>
        </p:nvSpPr>
        <p:spPr>
          <a:xfrm>
            <a:off x="628265" y="3275111"/>
            <a:ext cx="1186887" cy="307777"/>
          </a:xfrm>
          <a:prstGeom prst="rect">
            <a:avLst/>
          </a:prstGeom>
          <a:noFill/>
        </p:spPr>
        <p:txBody>
          <a:bodyPr wrap="square" rtlCol="0">
            <a:spAutoFit/>
          </a:bodyPr>
          <a:lstStyle/>
          <a:p>
            <a:r>
              <a:rPr lang="en-US" sz="1400" dirty="0"/>
              <a:t>PPW - 006</a:t>
            </a:r>
          </a:p>
        </p:txBody>
      </p:sp>
      <p:sp>
        <p:nvSpPr>
          <p:cNvPr id="75" name="TextBox 74">
            <a:extLst>
              <a:ext uri="{FF2B5EF4-FFF2-40B4-BE49-F238E27FC236}">
                <a16:creationId xmlns:a16="http://schemas.microsoft.com/office/drawing/2014/main" id="{0CEC544C-820C-76F1-F000-60084AB0840E}"/>
              </a:ext>
            </a:extLst>
          </p:cNvPr>
          <p:cNvSpPr txBox="1"/>
          <p:nvPr/>
        </p:nvSpPr>
        <p:spPr>
          <a:xfrm>
            <a:off x="628265" y="5874518"/>
            <a:ext cx="1186887" cy="307777"/>
          </a:xfrm>
          <a:prstGeom prst="rect">
            <a:avLst/>
          </a:prstGeom>
          <a:noFill/>
        </p:spPr>
        <p:txBody>
          <a:bodyPr wrap="square" rtlCol="0">
            <a:spAutoFit/>
          </a:bodyPr>
          <a:lstStyle/>
          <a:p>
            <a:r>
              <a:rPr lang="en-US" sz="1400" dirty="0"/>
              <a:t>PPW - 008</a:t>
            </a:r>
          </a:p>
        </p:txBody>
      </p:sp>
      <p:sp>
        <p:nvSpPr>
          <p:cNvPr id="76" name="TextBox 75">
            <a:extLst>
              <a:ext uri="{FF2B5EF4-FFF2-40B4-BE49-F238E27FC236}">
                <a16:creationId xmlns:a16="http://schemas.microsoft.com/office/drawing/2014/main" id="{ABBBD9D3-015F-89AD-F9F2-D9010EBB3A62}"/>
              </a:ext>
            </a:extLst>
          </p:cNvPr>
          <p:cNvSpPr txBox="1"/>
          <p:nvPr/>
        </p:nvSpPr>
        <p:spPr>
          <a:xfrm>
            <a:off x="6266125" y="1581735"/>
            <a:ext cx="1937983" cy="307777"/>
          </a:xfrm>
          <a:prstGeom prst="rect">
            <a:avLst/>
          </a:prstGeom>
          <a:noFill/>
        </p:spPr>
        <p:txBody>
          <a:bodyPr wrap="square" rtlCol="0">
            <a:spAutoFit/>
          </a:bodyPr>
          <a:lstStyle/>
          <a:p>
            <a:r>
              <a:rPr lang="en-US" sz="1400" dirty="0"/>
              <a:t>PPW-008</a:t>
            </a:r>
          </a:p>
        </p:txBody>
      </p:sp>
      <p:sp>
        <p:nvSpPr>
          <p:cNvPr id="77" name="TextBox 76">
            <a:extLst>
              <a:ext uri="{FF2B5EF4-FFF2-40B4-BE49-F238E27FC236}">
                <a16:creationId xmlns:a16="http://schemas.microsoft.com/office/drawing/2014/main" id="{6C07DB03-4215-C917-7038-64410E2BFE40}"/>
              </a:ext>
            </a:extLst>
          </p:cNvPr>
          <p:cNvSpPr txBox="1"/>
          <p:nvPr/>
        </p:nvSpPr>
        <p:spPr>
          <a:xfrm>
            <a:off x="8524126" y="1594680"/>
            <a:ext cx="1937983" cy="307777"/>
          </a:xfrm>
          <a:prstGeom prst="rect">
            <a:avLst/>
          </a:prstGeom>
          <a:noFill/>
        </p:spPr>
        <p:txBody>
          <a:bodyPr wrap="square" rtlCol="0">
            <a:spAutoFit/>
          </a:bodyPr>
          <a:lstStyle/>
          <a:p>
            <a:r>
              <a:rPr lang="en-US" sz="1400" dirty="0"/>
              <a:t>PPW-008</a:t>
            </a:r>
          </a:p>
        </p:txBody>
      </p:sp>
      <p:sp>
        <p:nvSpPr>
          <p:cNvPr id="78" name="TextBox 77">
            <a:extLst>
              <a:ext uri="{FF2B5EF4-FFF2-40B4-BE49-F238E27FC236}">
                <a16:creationId xmlns:a16="http://schemas.microsoft.com/office/drawing/2014/main" id="{8F450810-0E65-B2AA-7AAB-5405A4C8CE78}"/>
              </a:ext>
            </a:extLst>
          </p:cNvPr>
          <p:cNvSpPr txBox="1"/>
          <p:nvPr/>
        </p:nvSpPr>
        <p:spPr>
          <a:xfrm>
            <a:off x="9331537" y="1594680"/>
            <a:ext cx="1937983" cy="307777"/>
          </a:xfrm>
          <a:prstGeom prst="rect">
            <a:avLst/>
          </a:prstGeom>
          <a:noFill/>
        </p:spPr>
        <p:txBody>
          <a:bodyPr wrap="square" rtlCol="0">
            <a:spAutoFit/>
          </a:bodyPr>
          <a:lstStyle/>
          <a:p>
            <a:r>
              <a:rPr lang="en-US" sz="1400" dirty="0"/>
              <a:t>PPW-004</a:t>
            </a:r>
          </a:p>
        </p:txBody>
      </p:sp>
      <p:sp>
        <p:nvSpPr>
          <p:cNvPr id="79" name="TextBox 78">
            <a:extLst>
              <a:ext uri="{FF2B5EF4-FFF2-40B4-BE49-F238E27FC236}">
                <a16:creationId xmlns:a16="http://schemas.microsoft.com/office/drawing/2014/main" id="{D825C3FD-44F0-FCC5-B97F-2E33703C0C27}"/>
              </a:ext>
            </a:extLst>
          </p:cNvPr>
          <p:cNvSpPr txBox="1"/>
          <p:nvPr/>
        </p:nvSpPr>
        <p:spPr>
          <a:xfrm>
            <a:off x="628264" y="2044182"/>
            <a:ext cx="1186887" cy="307777"/>
          </a:xfrm>
          <a:prstGeom prst="rect">
            <a:avLst/>
          </a:prstGeom>
          <a:noFill/>
        </p:spPr>
        <p:txBody>
          <a:bodyPr wrap="square" rtlCol="0">
            <a:spAutoFit/>
          </a:bodyPr>
          <a:lstStyle/>
          <a:p>
            <a:r>
              <a:rPr lang="en-US" sz="1400" dirty="0"/>
              <a:t>PPW - 006</a:t>
            </a:r>
          </a:p>
        </p:txBody>
      </p:sp>
      <p:sp>
        <p:nvSpPr>
          <p:cNvPr id="80" name="TextBox 79">
            <a:extLst>
              <a:ext uri="{FF2B5EF4-FFF2-40B4-BE49-F238E27FC236}">
                <a16:creationId xmlns:a16="http://schemas.microsoft.com/office/drawing/2014/main" id="{E67C0AA6-FA99-5FEE-61E5-E3FE36EE75B6}"/>
              </a:ext>
            </a:extLst>
          </p:cNvPr>
          <p:cNvSpPr txBox="1"/>
          <p:nvPr/>
        </p:nvSpPr>
        <p:spPr>
          <a:xfrm>
            <a:off x="628263" y="4891036"/>
            <a:ext cx="1186887" cy="307777"/>
          </a:xfrm>
          <a:prstGeom prst="rect">
            <a:avLst/>
          </a:prstGeom>
          <a:noFill/>
        </p:spPr>
        <p:txBody>
          <a:bodyPr wrap="square" rtlCol="0">
            <a:spAutoFit/>
          </a:bodyPr>
          <a:lstStyle/>
          <a:p>
            <a:r>
              <a:rPr lang="en-US" sz="1400" dirty="0"/>
              <a:t>PPW - 008</a:t>
            </a:r>
          </a:p>
        </p:txBody>
      </p:sp>
    </p:spTree>
    <p:extLst>
      <p:ext uri="{BB962C8B-B14F-4D97-AF65-F5344CB8AC3E}">
        <p14:creationId xmlns:p14="http://schemas.microsoft.com/office/powerpoint/2010/main" val="2773433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10C55-8971-2980-866A-7668396C842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114EA7B-523A-BEEB-8845-C76F6507B725}"/>
              </a:ext>
            </a:extLst>
          </p:cNvPr>
          <p:cNvSpPr>
            <a:spLocks noGrp="1"/>
          </p:cNvSpPr>
          <p:nvPr>
            <p:ph type="title"/>
          </p:nvPr>
        </p:nvSpPr>
        <p:spPr>
          <a:xfrm>
            <a:off x="2284861" y="-436728"/>
            <a:ext cx="10515600" cy="1325563"/>
          </a:xfrm>
        </p:spPr>
        <p:txBody>
          <a:bodyPr>
            <a:normAutofit/>
          </a:bodyPr>
          <a:lstStyle/>
          <a:p>
            <a:r>
              <a:rPr lang="en-US" sz="2000" dirty="0"/>
              <a:t>If I do this for each detection and each fish I get the following</a:t>
            </a:r>
          </a:p>
        </p:txBody>
      </p:sp>
      <p:pic>
        <p:nvPicPr>
          <p:cNvPr id="2" name="Picture 1">
            <a:extLst>
              <a:ext uri="{FF2B5EF4-FFF2-40B4-BE49-F238E27FC236}">
                <a16:creationId xmlns:a16="http://schemas.microsoft.com/office/drawing/2014/main" id="{54C099EE-4BBA-A831-DB2A-C67BCB81BC7B}"/>
              </a:ext>
            </a:extLst>
          </p:cNvPr>
          <p:cNvPicPr>
            <a:picLocks noChangeAspect="1"/>
          </p:cNvPicPr>
          <p:nvPr/>
        </p:nvPicPr>
        <p:blipFill>
          <a:blip r:embed="rId2"/>
          <a:stretch>
            <a:fillRect/>
          </a:stretch>
        </p:blipFill>
        <p:spPr>
          <a:xfrm>
            <a:off x="1951630" y="351592"/>
            <a:ext cx="8284191" cy="6401420"/>
          </a:xfrm>
          <a:prstGeom prst="rect">
            <a:avLst/>
          </a:prstGeom>
        </p:spPr>
      </p:pic>
    </p:spTree>
    <p:extLst>
      <p:ext uri="{BB962C8B-B14F-4D97-AF65-F5344CB8AC3E}">
        <p14:creationId xmlns:p14="http://schemas.microsoft.com/office/powerpoint/2010/main" val="4114200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CEAAA-BADD-81BD-8FFA-BD8D5C49F3C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BD90F7D-A4E1-4E87-D601-0C0CF4A492A2}"/>
              </a:ext>
            </a:extLst>
          </p:cNvPr>
          <p:cNvSpPr>
            <a:spLocks noGrp="1"/>
          </p:cNvSpPr>
          <p:nvPr>
            <p:ph type="title"/>
          </p:nvPr>
        </p:nvSpPr>
        <p:spPr>
          <a:xfrm>
            <a:off x="0" y="0"/>
            <a:ext cx="12192000" cy="1325563"/>
          </a:xfrm>
        </p:spPr>
        <p:txBody>
          <a:bodyPr>
            <a:normAutofit fontScale="90000"/>
          </a:bodyPr>
          <a:lstStyle/>
          <a:p>
            <a:r>
              <a:rPr lang="en-US" sz="2000" dirty="0"/>
              <a:t>From there I have taken the average for each fish given each day it was detected, can go more fine scale than this – The model figure, is mean percentage with a response of day of year, benthic or pelagic, and a random effect of fish id. The points are the mean regardless of individual – This overall analysis can change as right now I’m not sure I find it all that informative or at least the way I’m presenting it as it right now the Daily percentage a fish could be benthic or pelagic. Sorry for the inconsistencies in the labelling of things. </a:t>
            </a:r>
          </a:p>
        </p:txBody>
      </p:sp>
      <p:pic>
        <p:nvPicPr>
          <p:cNvPr id="3" name="Picture 2">
            <a:extLst>
              <a:ext uri="{FF2B5EF4-FFF2-40B4-BE49-F238E27FC236}">
                <a16:creationId xmlns:a16="http://schemas.microsoft.com/office/drawing/2014/main" id="{83C1D221-C0F4-F62C-3E3A-59FE5ACCF966}"/>
              </a:ext>
            </a:extLst>
          </p:cNvPr>
          <p:cNvPicPr>
            <a:picLocks noChangeAspect="1"/>
          </p:cNvPicPr>
          <p:nvPr/>
        </p:nvPicPr>
        <p:blipFill>
          <a:blip r:embed="rId2"/>
          <a:stretch>
            <a:fillRect/>
          </a:stretch>
        </p:blipFill>
        <p:spPr>
          <a:xfrm>
            <a:off x="2333567" y="1043332"/>
            <a:ext cx="7524865" cy="5814668"/>
          </a:xfrm>
          <a:prstGeom prst="rect">
            <a:avLst/>
          </a:prstGeom>
        </p:spPr>
      </p:pic>
    </p:spTree>
    <p:extLst>
      <p:ext uri="{BB962C8B-B14F-4D97-AF65-F5344CB8AC3E}">
        <p14:creationId xmlns:p14="http://schemas.microsoft.com/office/powerpoint/2010/main" val="803685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34a106e-6316-442c-ad35-738afd673d2b}" enabled="1" method="Standard" siteId="{cddc1229-ac2a-4b97-b78a-0e5cacb5865c}" contentBits="0" removed="0"/>
</clbl:labelList>
</file>

<file path=docProps/app.xml><?xml version="1.0" encoding="utf-8"?>
<Properties xmlns="http://schemas.openxmlformats.org/officeDocument/2006/extended-properties" xmlns:vt="http://schemas.openxmlformats.org/officeDocument/2006/docPropsVTypes">
  <TotalTime>58</TotalTime>
  <Words>367</Words>
  <Application>Microsoft Office PowerPoint</Application>
  <PresentationFormat>Widescreen</PresentationFormat>
  <Paragraphs>16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Detection for 1 fish on Point Peter Line – Blackdots represent receivers –  green dots are where the fish could be – it had a depth of 19.41 m – the fish’s location is based on an equally spaced grid but could be randomly sampled</vt:lpstr>
      <vt:lpstr>Bathymetry of the lake given the potential location of the fish. </vt:lpstr>
      <vt:lpstr>Bathymetry of the lake given the potential location of the fish. </vt:lpstr>
      <vt:lpstr>Given the bathymetry and fish’s depth we can classify the fish to be either benthic or pelagic at the given grided locations – again I can easily do this process for random points within the receiver range.  </vt:lpstr>
      <vt:lpstr>Example of 5 detections including the one used above – total percentage is from 0-1. </vt:lpstr>
      <vt:lpstr>If I do this for each detection and each fish I get the following</vt:lpstr>
      <vt:lpstr>From there I have taken the average for each fish given each day it was detected, can go more fine scale than this – The model figure, is mean percentage with a response of day of year, benthic or pelagic, and a random effect of fish id. The points are the mean regardless of individual – This overall analysis can change as right now I’m not sure I find it all that informative or at least the way I’m presenting it as it right now the Daily percentage a fish could be benthic or pelagic. Sorry for the inconsistencies in the labelling of things.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for 1 fish on Point Peter Line – Blackdots represent receivers –  green dots are where the fish could be – it had a depth of 19.41 m – the fish’s location is based on an equally spaced grid but could be randomly sampled</dc:title>
  <dc:creator>Ben Hlina</dc:creator>
  <cp:lastModifiedBy>Johnson, Tim (MNR)</cp:lastModifiedBy>
  <cp:revision>6</cp:revision>
  <dcterms:created xsi:type="dcterms:W3CDTF">2024-09-30T17:37:06Z</dcterms:created>
  <dcterms:modified xsi:type="dcterms:W3CDTF">2024-10-01T13:40:00Z</dcterms:modified>
</cp:coreProperties>
</file>